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</p:sldIdLst>
  <p:sldSz cx="18288000" cy="10287000"/>
  <p:notesSz cx="6858000" cy="9144000"/>
  <p:embeddedFontLst>
    <p:embeddedFont>
      <p:font typeface="Arimo" panose="020B0604020202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DM Sans" pitchFamily="2" charset="0"/>
      <p:regular r:id="rId27"/>
      <p:bold r:id="rId28"/>
      <p:italic r:id="rId29"/>
      <p:boldItalic r:id="rId30"/>
    </p:embeddedFont>
    <p:embeddedFont>
      <p:font typeface="DM Sans Bold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9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5640" r="5640"/>
          <a:stretch>
            <a:fillRect/>
          </a:stretch>
        </p:blipFill>
        <p:spPr>
          <a:xfrm>
            <a:off x="9559839" y="1903336"/>
            <a:ext cx="7699461" cy="43758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5526" t="377" b="377"/>
          <a:stretch>
            <a:fillRect/>
          </a:stretch>
        </p:blipFill>
        <p:spPr>
          <a:xfrm>
            <a:off x="9144000" y="1807791"/>
            <a:ext cx="8556316" cy="6760096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1028700"/>
            <a:ext cx="1572441" cy="547539"/>
            <a:chOff x="0" y="0"/>
            <a:chExt cx="2096588" cy="730051"/>
          </a:xfrm>
        </p:grpSpPr>
        <p:sp>
          <p:nvSpPr>
            <p:cNvPr id="5" name="TextBox 5"/>
            <p:cNvSpPr txBox="1"/>
            <p:nvPr/>
          </p:nvSpPr>
          <p:spPr>
            <a:xfrm>
              <a:off x="0" y="-38100"/>
              <a:ext cx="2096588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 spc="80">
                  <a:solidFill>
                    <a:srgbClr val="737373"/>
                  </a:solidFill>
                  <a:latin typeface="DM Sans Bold"/>
                </a:rPr>
                <a:t>ГОД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77840"/>
              <a:ext cx="2096588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>
                  <a:solidFill>
                    <a:srgbClr val="000000"/>
                  </a:solidFill>
                  <a:latin typeface="DM Sans"/>
                </a:rPr>
                <a:t>2022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601141" y="1000125"/>
            <a:ext cx="2754724" cy="576115"/>
            <a:chOff x="0" y="-38100"/>
            <a:chExt cx="3672966" cy="768152"/>
          </a:xfrm>
        </p:grpSpPr>
        <p:sp>
          <p:nvSpPr>
            <p:cNvPr id="8" name="TextBox 8"/>
            <p:cNvSpPr txBox="1"/>
            <p:nvPr/>
          </p:nvSpPr>
          <p:spPr>
            <a:xfrm>
              <a:off x="0" y="-38100"/>
              <a:ext cx="3672966" cy="3602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ru-RU" sz="1600" spc="80" dirty="0">
                  <a:solidFill>
                    <a:srgbClr val="737373"/>
                  </a:solidFill>
                  <a:latin typeface="DM Sans Bold"/>
                </a:rPr>
                <a:t>СТУДЕНТ</a:t>
              </a:r>
              <a:endParaRPr lang="en-US" sz="1600" spc="80" dirty="0">
                <a:solidFill>
                  <a:srgbClr val="737373"/>
                </a:solidFill>
                <a:latin typeface="DM Sans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77840"/>
              <a:ext cx="3672966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>
                  <a:solidFill>
                    <a:srgbClr val="000000"/>
                  </a:solidFill>
                  <a:latin typeface="DM Sans"/>
                </a:rPr>
                <a:t>Егоров В.В.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8158311"/>
            <a:ext cx="8115300" cy="1099989"/>
            <a:chOff x="0" y="0"/>
            <a:chExt cx="10820400" cy="146665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38100"/>
              <a:ext cx="10820400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 spc="80">
                  <a:solidFill>
                    <a:srgbClr val="737373"/>
                  </a:solidFill>
                  <a:latin typeface="DM Sans Bold"/>
                </a:rPr>
                <a:t>УКСИВТ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7840"/>
              <a:ext cx="10820400" cy="10888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>
                  <a:solidFill>
                    <a:srgbClr val="000000"/>
                  </a:solidFill>
                  <a:latin typeface="DM Sans"/>
                </a:rPr>
                <a:t>Министерство образования и науки Республики Башкортостан</a:t>
              </a:r>
            </a:p>
            <a:p>
              <a:pPr algn="just">
                <a:lnSpc>
                  <a:spcPts val="2240"/>
                </a:lnSpc>
              </a:pPr>
              <a:r>
                <a:rPr lang="en-US" sz="1600">
                  <a:solidFill>
                    <a:srgbClr val="000000"/>
                  </a:solidFill>
                  <a:latin typeface="Arimo"/>
                </a:rPr>
                <a:t>Государственное бюджетное профессиональное образовательное учреждение</a:t>
              </a:r>
            </a:p>
            <a:p>
              <a:pPr algn="just">
                <a:lnSpc>
                  <a:spcPts val="2240"/>
                </a:lnSpc>
              </a:pPr>
              <a:r>
                <a:rPr lang="en-US" sz="1600">
                  <a:solidFill>
                    <a:srgbClr val="000000"/>
                  </a:solidFill>
                  <a:latin typeface="Arimo"/>
                </a:rPr>
                <a:t>Уфимский колледж статистики, информатики и вычислительной техники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3810953"/>
            <a:ext cx="7412410" cy="2750819"/>
            <a:chOff x="0" y="114300"/>
            <a:chExt cx="9883213" cy="3667759"/>
          </a:xfrm>
        </p:grpSpPr>
        <p:sp>
          <p:nvSpPr>
            <p:cNvPr id="14" name="TextBox 14"/>
            <p:cNvSpPr txBox="1"/>
            <p:nvPr/>
          </p:nvSpPr>
          <p:spPr>
            <a:xfrm>
              <a:off x="0" y="3248025"/>
              <a:ext cx="9883213" cy="534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50"/>
                </a:lnSpc>
              </a:pPr>
              <a:r>
                <a:rPr lang="en-US" sz="2300">
                  <a:solidFill>
                    <a:srgbClr val="737373"/>
                  </a:solidFill>
                  <a:latin typeface="DM Sans"/>
                </a:rPr>
                <a:t>Агенства.нет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14300"/>
              <a:ext cx="9883213" cy="16000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60"/>
                </a:lnSpc>
              </a:pPr>
              <a:r>
                <a:rPr lang="en-US" sz="4800" spc="-240" dirty="0">
                  <a:solidFill>
                    <a:srgbClr val="000000"/>
                  </a:solidFill>
                  <a:latin typeface="DM Sans Bold"/>
                </a:rPr>
                <a:t>РАЗРАБОТКА АИС КУПЛИ-ПРОДАЖИ НЕДВИЖИМОСТИ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355865" y="1000125"/>
            <a:ext cx="2754724" cy="576115"/>
            <a:chOff x="0" y="-38100"/>
            <a:chExt cx="3672966" cy="768152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3672966" cy="3566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ru-RU" sz="1600" spc="80" dirty="0">
                  <a:solidFill>
                    <a:srgbClr val="737373"/>
                  </a:solidFill>
                  <a:latin typeface="DM Sans Bold"/>
                </a:rPr>
                <a:t>ПРЕПОДАВАТЕЛЬ</a:t>
              </a:r>
              <a:endParaRPr lang="en-US" sz="1600" spc="80" dirty="0">
                <a:solidFill>
                  <a:srgbClr val="737373"/>
                </a:solidFill>
                <a:latin typeface="DM Sans Bold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377840"/>
              <a:ext cx="3672966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>
                  <a:solidFill>
                    <a:srgbClr val="000000"/>
                  </a:solidFill>
                  <a:latin typeface="DM Sans"/>
                </a:rPr>
                <a:t>Дмитриева Е.К.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601141" y="1629567"/>
            <a:ext cx="2754724" cy="547539"/>
            <a:chOff x="0" y="0"/>
            <a:chExt cx="3672966" cy="730051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3672966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 spc="80">
                  <a:solidFill>
                    <a:srgbClr val="737373"/>
                  </a:solidFill>
                  <a:latin typeface="DM Sans Bold"/>
                </a:rPr>
                <a:t>ГРУППА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377840"/>
              <a:ext cx="3672966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>
                  <a:solidFill>
                    <a:srgbClr val="000000"/>
                  </a:solidFill>
                  <a:latin typeface="DM Sans"/>
                </a:rPr>
                <a:t>19ВЕБ-2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60451" y="5540832"/>
            <a:ext cx="493423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spc="-46">
                <a:solidFill>
                  <a:srgbClr val="000000"/>
                </a:solidFill>
                <a:latin typeface="DM Sans Bold"/>
              </a:rPr>
              <a:t>Серверное приложение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095375"/>
            <a:ext cx="16230600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 spc="-400">
                <a:solidFill>
                  <a:srgbClr val="000000"/>
                </a:solidFill>
                <a:latin typeface="DM Sans Bold"/>
              </a:rPr>
              <a:t>Модульное проектирование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44086" y="8648700"/>
            <a:ext cx="493423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spc="-46" dirty="0" err="1">
                <a:solidFill>
                  <a:srgbClr val="000000"/>
                </a:solidFill>
                <a:latin typeface="DM Sans Bold"/>
              </a:rPr>
              <a:t>Клиентское</a:t>
            </a:r>
            <a:r>
              <a:rPr lang="en-US" sz="2300" spc="-46" dirty="0">
                <a:solidFill>
                  <a:srgbClr val="000000"/>
                </a:solidFill>
                <a:latin typeface="DM Sans Bold"/>
              </a:rPr>
              <a:t> </a:t>
            </a:r>
            <a:r>
              <a:rPr lang="en-US" sz="2300" spc="-46" dirty="0" err="1">
                <a:solidFill>
                  <a:srgbClr val="000000"/>
                </a:solidFill>
                <a:latin typeface="DM Sans Bold"/>
              </a:rPr>
              <a:t>приложение</a:t>
            </a:r>
            <a:endParaRPr lang="en-US" sz="2300" spc="-46" dirty="0">
              <a:solidFill>
                <a:srgbClr val="000000"/>
              </a:solidFill>
              <a:latin typeface="DM Sans Bold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6AC3F98-1205-07A4-1DAF-EF1036F48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638075"/>
            <a:ext cx="6258798" cy="250542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6A4DED54-450D-F6B9-D767-67063BB68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4086" y="2244724"/>
            <a:ext cx="3057513" cy="620115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38988" y="3205059"/>
            <a:ext cx="8410024" cy="708194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152457" y="3415593"/>
            <a:ext cx="7982971" cy="4487391"/>
            <a:chOff x="0" y="0"/>
            <a:chExt cx="10643961" cy="598318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l="5056" r="5056"/>
            <a:stretch>
              <a:fillRect/>
            </a:stretch>
          </p:blipFill>
          <p:spPr>
            <a:xfrm>
              <a:off x="0" y="0"/>
              <a:ext cx="10643961" cy="5983187"/>
            </a:xfrm>
            <a:prstGeom prst="rect">
              <a:avLst/>
            </a:prstGeom>
          </p:spPr>
        </p:pic>
      </p:grpSp>
      <p:sp>
        <p:nvSpPr>
          <p:cNvPr id="7" name="AutoShape 7"/>
          <p:cNvSpPr/>
          <p:nvPr/>
        </p:nvSpPr>
        <p:spPr>
          <a:xfrm>
            <a:off x="4250615" y="3692407"/>
            <a:ext cx="1050627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8" name="AutoShape 8"/>
          <p:cNvSpPr/>
          <p:nvPr/>
        </p:nvSpPr>
        <p:spPr>
          <a:xfrm>
            <a:off x="4250615" y="6789023"/>
            <a:ext cx="3651774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9" name="AutoShape 9"/>
          <p:cNvSpPr/>
          <p:nvPr/>
        </p:nvSpPr>
        <p:spPr>
          <a:xfrm rot="-10800000">
            <a:off x="12883148" y="3711457"/>
            <a:ext cx="1203660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10" name="AutoShape 10"/>
          <p:cNvSpPr/>
          <p:nvPr/>
        </p:nvSpPr>
        <p:spPr>
          <a:xfrm rot="-7549229">
            <a:off x="11087746" y="5255003"/>
            <a:ext cx="3783714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11" name="TextBox 11"/>
          <p:cNvSpPr txBox="1"/>
          <p:nvPr/>
        </p:nvSpPr>
        <p:spPr>
          <a:xfrm>
            <a:off x="5840833" y="1076325"/>
            <a:ext cx="6606335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6000" spc="-300">
                <a:solidFill>
                  <a:srgbClr val="000000"/>
                </a:solidFill>
                <a:latin typeface="DM Sans Bold"/>
              </a:rPr>
              <a:t>Руководство пользователя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241273" y="3504765"/>
            <a:ext cx="3018027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 spc="-42">
                <a:solidFill>
                  <a:srgbClr val="000000"/>
                </a:solidFill>
                <a:latin typeface="DM Sans Bold"/>
              </a:rPr>
              <a:t>Корзина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3504765"/>
            <a:ext cx="3018027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-42">
                <a:solidFill>
                  <a:srgbClr val="000000"/>
                </a:solidFill>
                <a:latin typeface="DM Sans Bold"/>
              </a:rPr>
              <a:t>Навигация сайта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6601381"/>
            <a:ext cx="3018027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-42">
                <a:solidFill>
                  <a:srgbClr val="000000"/>
                </a:solidFill>
                <a:latin typeface="DM Sans Bold"/>
              </a:rPr>
              <a:t>Начальная страница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241273" y="6564310"/>
            <a:ext cx="3018027" cy="737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 spc="-42">
                <a:solidFill>
                  <a:srgbClr val="000000"/>
                </a:solidFill>
                <a:latin typeface="DM Sans Bold"/>
              </a:rPr>
              <a:t>Аккаунт пользователя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38988" y="3205059"/>
            <a:ext cx="8410024" cy="708194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152457" y="3415593"/>
            <a:ext cx="7982971" cy="4487391"/>
            <a:chOff x="0" y="0"/>
            <a:chExt cx="10643961" cy="598318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t="33" b="33"/>
            <a:stretch>
              <a:fillRect/>
            </a:stretch>
          </p:blipFill>
          <p:spPr>
            <a:xfrm>
              <a:off x="0" y="0"/>
              <a:ext cx="10643961" cy="5983187"/>
            </a:xfrm>
            <a:prstGeom prst="rect">
              <a:avLst/>
            </a:prstGeom>
          </p:spPr>
        </p:pic>
      </p:grpSp>
      <p:sp>
        <p:nvSpPr>
          <p:cNvPr id="7" name="AutoShape 7"/>
          <p:cNvSpPr/>
          <p:nvPr/>
        </p:nvSpPr>
        <p:spPr>
          <a:xfrm>
            <a:off x="4250615" y="6789023"/>
            <a:ext cx="1476924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8" name="TextBox 8"/>
          <p:cNvSpPr txBox="1"/>
          <p:nvPr/>
        </p:nvSpPr>
        <p:spPr>
          <a:xfrm>
            <a:off x="5840833" y="1076325"/>
            <a:ext cx="6606335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6000" spc="-300">
                <a:solidFill>
                  <a:srgbClr val="000000"/>
                </a:solidFill>
                <a:latin typeface="DM Sans Bold"/>
              </a:rPr>
              <a:t>Руководство пользователя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601381"/>
            <a:ext cx="3018027" cy="737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-42">
                <a:solidFill>
                  <a:srgbClr val="000000"/>
                </a:solidFill>
                <a:latin typeface="DM Sans Bold"/>
              </a:rPr>
              <a:t>Просмотр всех товаров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840775" y="2735508"/>
            <a:ext cx="6606335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80"/>
              </a:lnSpc>
            </a:pPr>
            <a:r>
              <a:rPr lang="en-US" sz="4800" spc="-240">
                <a:solidFill>
                  <a:srgbClr val="737373"/>
                </a:solidFill>
                <a:latin typeface="DM Sans Bold"/>
              </a:rPr>
              <a:t>Каталог</a:t>
            </a:r>
          </a:p>
        </p:txBody>
      </p:sp>
      <p:sp>
        <p:nvSpPr>
          <p:cNvPr id="11" name="AutoShape 11"/>
          <p:cNvSpPr/>
          <p:nvPr/>
        </p:nvSpPr>
        <p:spPr>
          <a:xfrm rot="-10800000">
            <a:off x="10581432" y="4617645"/>
            <a:ext cx="3306015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12" name="TextBox 12"/>
          <p:cNvSpPr txBox="1"/>
          <p:nvPr/>
        </p:nvSpPr>
        <p:spPr>
          <a:xfrm>
            <a:off x="14041912" y="4410953"/>
            <a:ext cx="3018027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 spc="-42">
                <a:solidFill>
                  <a:srgbClr val="000000"/>
                </a:solidFill>
                <a:latin typeface="DM Sans Bold"/>
              </a:rPr>
              <a:t>Фильтр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38988" y="3205059"/>
            <a:ext cx="8410024" cy="708194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152457" y="3415593"/>
            <a:ext cx="7982971" cy="4487391"/>
            <a:chOff x="0" y="0"/>
            <a:chExt cx="10643961" cy="598318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t="33" b="33"/>
            <a:stretch>
              <a:fillRect/>
            </a:stretch>
          </p:blipFill>
          <p:spPr>
            <a:xfrm>
              <a:off x="0" y="0"/>
              <a:ext cx="10643961" cy="5983187"/>
            </a:xfrm>
            <a:prstGeom prst="rect">
              <a:avLst/>
            </a:prstGeom>
          </p:spPr>
        </p:pic>
      </p:grpSp>
      <p:sp>
        <p:nvSpPr>
          <p:cNvPr id="7" name="AutoShape 7"/>
          <p:cNvSpPr/>
          <p:nvPr/>
        </p:nvSpPr>
        <p:spPr>
          <a:xfrm>
            <a:off x="4250615" y="6789023"/>
            <a:ext cx="1295686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8" name="AutoShape 8"/>
          <p:cNvSpPr/>
          <p:nvPr/>
        </p:nvSpPr>
        <p:spPr>
          <a:xfrm rot="-10800000">
            <a:off x="12121951" y="4617645"/>
            <a:ext cx="1765496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9" name="TextBox 9"/>
          <p:cNvSpPr txBox="1"/>
          <p:nvPr/>
        </p:nvSpPr>
        <p:spPr>
          <a:xfrm>
            <a:off x="5840833" y="1076325"/>
            <a:ext cx="6606335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6000" spc="-300">
                <a:solidFill>
                  <a:srgbClr val="000000"/>
                </a:solidFill>
                <a:latin typeface="DM Sans Bold"/>
              </a:rPr>
              <a:t>Руководство пользователя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6601381"/>
            <a:ext cx="3018027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-42">
                <a:solidFill>
                  <a:srgbClr val="000000"/>
                </a:solidFill>
                <a:latin typeface="DM Sans Bold"/>
              </a:rPr>
              <a:t>Контакты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840775" y="2735508"/>
            <a:ext cx="6606335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80"/>
              </a:lnSpc>
            </a:pPr>
            <a:r>
              <a:rPr lang="en-US" sz="4800" spc="-240">
                <a:solidFill>
                  <a:srgbClr val="737373"/>
                </a:solidFill>
                <a:latin typeface="DM Sans Bold"/>
              </a:rPr>
              <a:t>О компании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041912" y="4410953"/>
            <a:ext cx="3018027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 spc="-42">
                <a:solidFill>
                  <a:srgbClr val="000000"/>
                </a:solidFill>
                <a:latin typeface="DM Sans Bold"/>
              </a:rPr>
              <a:t>О компании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6217" y="3205059"/>
            <a:ext cx="8410024" cy="708194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39686" y="3415593"/>
            <a:ext cx="7982971" cy="4487391"/>
            <a:chOff x="0" y="0"/>
            <a:chExt cx="10643961" cy="598318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t="33" b="33"/>
            <a:stretch>
              <a:fillRect/>
            </a:stretch>
          </p:blipFill>
          <p:spPr>
            <a:xfrm>
              <a:off x="0" y="0"/>
              <a:ext cx="10643961" cy="5983187"/>
            </a:xfrm>
            <a:prstGeom prst="rect">
              <a:avLst/>
            </a:prstGeom>
          </p:spPr>
        </p:pic>
      </p:grpSp>
      <p:sp>
        <p:nvSpPr>
          <p:cNvPr id="7" name="AutoShape 7"/>
          <p:cNvSpPr/>
          <p:nvPr/>
        </p:nvSpPr>
        <p:spPr>
          <a:xfrm rot="-7511339">
            <a:off x="7504068" y="5256493"/>
            <a:ext cx="1563398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8" name="TextBox 8"/>
          <p:cNvSpPr txBox="1"/>
          <p:nvPr/>
        </p:nvSpPr>
        <p:spPr>
          <a:xfrm>
            <a:off x="5840833" y="1076325"/>
            <a:ext cx="6606335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6000" spc="-300">
                <a:solidFill>
                  <a:srgbClr val="000000"/>
                </a:solidFill>
                <a:latin typeface="DM Sans Bold"/>
              </a:rPr>
              <a:t>Руководство пользователя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651089" y="3205059"/>
            <a:ext cx="8410024" cy="7081941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4898458" y="2735508"/>
            <a:ext cx="8599947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80"/>
              </a:lnSpc>
            </a:pPr>
            <a:r>
              <a:rPr lang="en-US" sz="4800" spc="-240">
                <a:solidFill>
                  <a:srgbClr val="737373"/>
                </a:solidFill>
                <a:latin typeface="DM Sans Bold"/>
              </a:rPr>
              <a:t>Авторизация и регистрация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864557" y="3415593"/>
            <a:ext cx="7982971" cy="4487391"/>
            <a:chOff x="0" y="0"/>
            <a:chExt cx="10643961" cy="5983187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4"/>
            <a:srcRect t="33" b="33"/>
            <a:stretch>
              <a:fillRect/>
            </a:stretch>
          </p:blipFill>
          <p:spPr>
            <a:xfrm>
              <a:off x="0" y="0"/>
              <a:ext cx="10643961" cy="5983187"/>
            </a:xfrm>
            <a:prstGeom prst="rect">
              <a:avLst/>
            </a:prstGeom>
          </p:spPr>
        </p:pic>
      </p:grpSp>
      <p:sp>
        <p:nvSpPr>
          <p:cNvPr id="13" name="TextBox 13"/>
          <p:cNvSpPr txBox="1"/>
          <p:nvPr/>
        </p:nvSpPr>
        <p:spPr>
          <a:xfrm>
            <a:off x="8744025" y="5703662"/>
            <a:ext cx="3018027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 spc="-42">
                <a:solidFill>
                  <a:srgbClr val="737373"/>
                </a:solidFill>
                <a:latin typeface="DM Sans Bold"/>
              </a:rPr>
              <a:t>Авторизация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689419" y="6981588"/>
            <a:ext cx="3018027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 spc="-42">
                <a:solidFill>
                  <a:srgbClr val="737373"/>
                </a:solidFill>
                <a:latin typeface="DM Sans Bold"/>
              </a:rPr>
              <a:t>Регистрация</a:t>
            </a:r>
          </a:p>
        </p:txBody>
      </p:sp>
      <p:sp>
        <p:nvSpPr>
          <p:cNvPr id="15" name="AutoShape 15"/>
          <p:cNvSpPr/>
          <p:nvPr/>
        </p:nvSpPr>
        <p:spPr>
          <a:xfrm rot="-1069548">
            <a:off x="9455193" y="6999318"/>
            <a:ext cx="1172313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38988" y="3205059"/>
            <a:ext cx="8410024" cy="708194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152457" y="3415593"/>
            <a:ext cx="7982971" cy="4487391"/>
            <a:chOff x="0" y="0"/>
            <a:chExt cx="10643961" cy="598318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t="33" b="33"/>
            <a:stretch>
              <a:fillRect/>
            </a:stretch>
          </p:blipFill>
          <p:spPr>
            <a:xfrm>
              <a:off x="0" y="0"/>
              <a:ext cx="10643961" cy="5983187"/>
            </a:xfrm>
            <a:prstGeom prst="rect">
              <a:avLst/>
            </a:prstGeom>
          </p:spPr>
        </p:pic>
      </p:grpSp>
      <p:sp>
        <p:nvSpPr>
          <p:cNvPr id="7" name="AutoShape 7"/>
          <p:cNvSpPr/>
          <p:nvPr/>
        </p:nvSpPr>
        <p:spPr>
          <a:xfrm>
            <a:off x="4250615" y="6789023"/>
            <a:ext cx="1590160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8" name="AutoShape 8"/>
          <p:cNvSpPr/>
          <p:nvPr/>
        </p:nvSpPr>
        <p:spPr>
          <a:xfrm rot="10414254">
            <a:off x="12442610" y="4698791"/>
            <a:ext cx="1449394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9" name="TextBox 9"/>
          <p:cNvSpPr txBox="1"/>
          <p:nvPr/>
        </p:nvSpPr>
        <p:spPr>
          <a:xfrm>
            <a:off x="5840833" y="1076325"/>
            <a:ext cx="6606335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6000" spc="-300">
                <a:solidFill>
                  <a:srgbClr val="000000"/>
                </a:solidFill>
                <a:latin typeface="DM Sans Bold"/>
              </a:rPr>
              <a:t>Руководство пользователя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840775" y="2735508"/>
            <a:ext cx="6606335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80"/>
              </a:lnSpc>
            </a:pPr>
            <a:r>
              <a:rPr lang="en-US" sz="4800" spc="-240">
                <a:solidFill>
                  <a:srgbClr val="737373"/>
                </a:solidFill>
                <a:latin typeface="DM Sans Bold"/>
              </a:rPr>
              <a:t>Личный кабинет</a:t>
            </a:r>
          </a:p>
        </p:txBody>
      </p:sp>
      <p:sp>
        <p:nvSpPr>
          <p:cNvPr id="11" name="AutoShape 11"/>
          <p:cNvSpPr/>
          <p:nvPr/>
        </p:nvSpPr>
        <p:spPr>
          <a:xfrm>
            <a:off x="4024269" y="4757662"/>
            <a:ext cx="1816506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grpSp>
        <p:nvGrpSpPr>
          <p:cNvPr id="12" name="Group 12"/>
          <p:cNvGrpSpPr/>
          <p:nvPr/>
        </p:nvGrpSpPr>
        <p:grpSpPr>
          <a:xfrm>
            <a:off x="1028700" y="6619163"/>
            <a:ext cx="3018027" cy="1474469"/>
            <a:chOff x="0" y="0"/>
            <a:chExt cx="4024036" cy="1965959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47625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Посты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03554"/>
              <a:ext cx="4024036" cy="1462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С возможностью изменения, удаления и добавления поста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06881" y="4617704"/>
            <a:ext cx="3018027" cy="1102994"/>
            <a:chOff x="0" y="0"/>
            <a:chExt cx="4024036" cy="1470659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47625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Аккаунт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03554"/>
              <a:ext cx="4024036" cy="9671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С возможностью изменения данных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4041912" y="4472921"/>
            <a:ext cx="3018027" cy="1474469"/>
            <a:chOff x="0" y="0"/>
            <a:chExt cx="4024036" cy="1965959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47625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Настройки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03554"/>
              <a:ext cx="4024036" cy="1462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С возможностью изменения пароля, аватара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38988" y="3205059"/>
            <a:ext cx="8410024" cy="708194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152457" y="3415593"/>
            <a:ext cx="7982971" cy="4487391"/>
            <a:chOff x="0" y="0"/>
            <a:chExt cx="10643961" cy="598318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t="33" b="33"/>
            <a:stretch>
              <a:fillRect/>
            </a:stretch>
          </p:blipFill>
          <p:spPr>
            <a:xfrm>
              <a:off x="0" y="0"/>
              <a:ext cx="10643961" cy="5983187"/>
            </a:xfrm>
            <a:prstGeom prst="rect">
              <a:avLst/>
            </a:prstGeom>
          </p:spPr>
        </p:pic>
      </p:grpSp>
      <p:sp>
        <p:nvSpPr>
          <p:cNvPr id="7" name="AutoShape 7"/>
          <p:cNvSpPr/>
          <p:nvPr/>
        </p:nvSpPr>
        <p:spPr>
          <a:xfrm>
            <a:off x="4250615" y="6789023"/>
            <a:ext cx="1590160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8" name="AutoShape 8"/>
          <p:cNvSpPr/>
          <p:nvPr/>
        </p:nvSpPr>
        <p:spPr>
          <a:xfrm rot="10414254">
            <a:off x="12442610" y="4698791"/>
            <a:ext cx="1449394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9" name="TextBox 9"/>
          <p:cNvSpPr txBox="1"/>
          <p:nvPr/>
        </p:nvSpPr>
        <p:spPr>
          <a:xfrm>
            <a:off x="5840833" y="1076325"/>
            <a:ext cx="6606335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6000" spc="-300">
                <a:solidFill>
                  <a:srgbClr val="000000"/>
                </a:solidFill>
                <a:latin typeface="DM Sans Bold"/>
              </a:rPr>
              <a:t>Руководство пользователя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840775" y="2735508"/>
            <a:ext cx="6606335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80"/>
              </a:lnSpc>
            </a:pPr>
            <a:r>
              <a:rPr lang="en-US" sz="4800" spc="-240">
                <a:solidFill>
                  <a:srgbClr val="737373"/>
                </a:solidFill>
                <a:latin typeface="DM Sans Bold"/>
              </a:rPr>
              <a:t>Админ панель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28700" y="6619163"/>
            <a:ext cx="3018027" cy="2217419"/>
            <a:chOff x="0" y="0"/>
            <a:chExt cx="4024036" cy="2956559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47625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Посты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03554"/>
              <a:ext cx="4024036" cy="245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Просмотр всех постов, что имеются на сайте, с возможность добавления, удаления и изменения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4041912" y="4472921"/>
            <a:ext cx="3018027" cy="2217419"/>
            <a:chOff x="0" y="0"/>
            <a:chExt cx="4024036" cy="2956559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47625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Пользователи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503554"/>
              <a:ext cx="4024036" cy="245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Просмотр всех пользователей на сайте, с возможностью изменения, удаления данных о них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38988" y="3205059"/>
            <a:ext cx="8410024" cy="708194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152457" y="3415593"/>
            <a:ext cx="7982971" cy="4487391"/>
            <a:chOff x="0" y="0"/>
            <a:chExt cx="10643961" cy="598318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t="33" b="33"/>
            <a:stretch>
              <a:fillRect/>
            </a:stretch>
          </p:blipFill>
          <p:spPr>
            <a:xfrm>
              <a:off x="0" y="0"/>
              <a:ext cx="10643961" cy="5983187"/>
            </a:xfrm>
            <a:prstGeom prst="rect">
              <a:avLst/>
            </a:prstGeom>
          </p:spPr>
        </p:pic>
      </p:grpSp>
      <p:sp>
        <p:nvSpPr>
          <p:cNvPr id="7" name="AutoShape 7"/>
          <p:cNvSpPr/>
          <p:nvPr/>
        </p:nvSpPr>
        <p:spPr>
          <a:xfrm rot="-2857383">
            <a:off x="3885435" y="5961499"/>
            <a:ext cx="2240407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8" name="AutoShape 8"/>
          <p:cNvSpPr/>
          <p:nvPr/>
        </p:nvSpPr>
        <p:spPr>
          <a:xfrm rot="9272377">
            <a:off x="12186079" y="5002006"/>
            <a:ext cx="1788201" cy="0"/>
          </a:xfrm>
          <a:prstGeom prst="line">
            <a:avLst/>
          </a:prstGeom>
          <a:ln w="19050" cap="rnd">
            <a:solidFill>
              <a:srgbClr val="73737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9" name="TextBox 9"/>
          <p:cNvSpPr txBox="1"/>
          <p:nvPr/>
        </p:nvSpPr>
        <p:spPr>
          <a:xfrm>
            <a:off x="5840833" y="1076325"/>
            <a:ext cx="6606335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6000" spc="-300">
                <a:solidFill>
                  <a:srgbClr val="000000"/>
                </a:solidFill>
                <a:latin typeface="DM Sans Bold"/>
              </a:rPr>
              <a:t>Руководство пользователя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840775" y="2735508"/>
            <a:ext cx="6606335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80"/>
              </a:lnSpc>
            </a:pPr>
            <a:r>
              <a:rPr lang="en-US" sz="4800" spc="-240">
                <a:solidFill>
                  <a:srgbClr val="737373"/>
                </a:solidFill>
                <a:latin typeface="DM Sans Bold"/>
              </a:rPr>
              <a:t>Корзина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28700" y="6619163"/>
            <a:ext cx="3018027" cy="1102994"/>
            <a:chOff x="0" y="0"/>
            <a:chExt cx="4024036" cy="1470659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47625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Товар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03554"/>
              <a:ext cx="4024036" cy="9671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Добавленный товар из каталога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4041912" y="4472921"/>
            <a:ext cx="3018027" cy="1845944"/>
            <a:chOff x="0" y="0"/>
            <a:chExt cx="4024036" cy="2461259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47625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Общая сумма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503554"/>
              <a:ext cx="4024036" cy="1957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Возможность создать выходной документ при нажатии на кнопку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38988" y="3205059"/>
            <a:ext cx="8410024" cy="708194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152457" y="3415593"/>
            <a:ext cx="7982971" cy="4487391"/>
            <a:chOff x="0" y="0"/>
            <a:chExt cx="10643961" cy="598318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t="33" b="33"/>
            <a:stretch>
              <a:fillRect/>
            </a:stretch>
          </p:blipFill>
          <p:spPr>
            <a:xfrm>
              <a:off x="0" y="0"/>
              <a:ext cx="10643961" cy="598318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5840833" y="1076325"/>
            <a:ext cx="6606335" cy="170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6000" spc="-300">
                <a:solidFill>
                  <a:srgbClr val="000000"/>
                </a:solidFill>
                <a:latin typeface="DM Sans Bold"/>
              </a:rPr>
              <a:t>Руководство пользователя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14109" y="2735508"/>
            <a:ext cx="12659668" cy="680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80"/>
              </a:lnSpc>
            </a:pPr>
            <a:r>
              <a:rPr lang="en-US" sz="4800" spc="-240">
                <a:solidFill>
                  <a:srgbClr val="737373"/>
                </a:solidFill>
                <a:latin typeface="DM Sans Bold"/>
              </a:rPr>
              <a:t>Подробная информация о каждом товаре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6538423" y="1201373"/>
            <a:ext cx="5211154" cy="1128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ru-RU" sz="8000" spc="-400" dirty="0">
                <a:solidFill>
                  <a:srgbClr val="000000"/>
                </a:solidFill>
                <a:latin typeface="DM Sans Bold"/>
              </a:rPr>
              <a:t>Заключение</a:t>
            </a:r>
            <a:endParaRPr lang="en-US" sz="8000" spc="-400" dirty="0">
              <a:solidFill>
                <a:srgbClr val="000000"/>
              </a:solidFill>
              <a:latin typeface="DM Sans Bold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2048854" y="3525980"/>
            <a:ext cx="2904146" cy="6268363"/>
            <a:chOff x="0" y="-190500"/>
            <a:chExt cx="3872195" cy="8357819"/>
          </a:xfrm>
        </p:grpSpPr>
        <p:sp>
          <p:nvSpPr>
            <p:cNvPr id="6" name="TextBox 6"/>
            <p:cNvSpPr txBox="1"/>
            <p:nvPr/>
          </p:nvSpPr>
          <p:spPr>
            <a:xfrm>
              <a:off x="0" y="-190500"/>
              <a:ext cx="2656918" cy="2214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3999"/>
                </a:lnSpc>
              </a:pPr>
              <a:r>
                <a:rPr lang="en-US" sz="9999" spc="499" dirty="0">
                  <a:solidFill>
                    <a:srgbClr val="737373"/>
                  </a:solidFill>
                  <a:latin typeface="DM Sans"/>
                </a:rPr>
                <a:t>01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981861"/>
              <a:ext cx="3872195" cy="16118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ru-RU" sz="2300" spc="-46" dirty="0">
                  <a:solidFill>
                    <a:srgbClr val="000000"/>
                  </a:solidFill>
                  <a:latin typeface="DM Sans Bold"/>
                </a:rPr>
                <a:t>Разработка сервера и клиентского приложения</a:t>
              </a:r>
              <a:endParaRPr lang="en-US" sz="2300" spc="-46" dirty="0">
                <a:solidFill>
                  <a:srgbClr val="000000"/>
                </a:solidFill>
                <a:latin typeface="DM Sans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789794"/>
              <a:ext cx="3872195" cy="4377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79"/>
                </a:lnSpc>
              </a:pPr>
              <a:r>
                <a:rPr lang="ru-RU" sz="2299" dirty="0">
                  <a:solidFill>
                    <a:srgbClr val="737373"/>
                  </a:solidFill>
                  <a:latin typeface="DM Sans"/>
                </a:rPr>
                <a:t>В процессе выполнения курсового проекта были разработаны сервер и клиентское приложение для покупки товаров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691927" y="3531259"/>
            <a:ext cx="2904146" cy="3041947"/>
            <a:chOff x="0" y="-190500"/>
            <a:chExt cx="3872195" cy="405592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90500"/>
              <a:ext cx="2656918" cy="2214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3999"/>
                </a:lnSpc>
              </a:pPr>
              <a:r>
                <a:rPr lang="en-US" sz="9999" spc="499">
                  <a:solidFill>
                    <a:srgbClr val="737373"/>
                  </a:solidFill>
                  <a:latin typeface="DM Sans"/>
                </a:rPr>
                <a:t>02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981862"/>
              <a:ext cx="3872195" cy="5174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ru-RU" sz="2300" spc="-46" dirty="0">
                  <a:solidFill>
                    <a:srgbClr val="000000"/>
                  </a:solidFill>
                  <a:latin typeface="DM Sans Bold"/>
                </a:rPr>
                <a:t>Задачи</a:t>
              </a:r>
              <a:endParaRPr lang="en-US" sz="2300" spc="-46" dirty="0">
                <a:solidFill>
                  <a:srgbClr val="000000"/>
                </a:solidFill>
                <a:latin typeface="DM Sans Bold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651163"/>
              <a:ext cx="3872195" cy="12142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79"/>
                </a:lnSpc>
              </a:pPr>
              <a:r>
                <a:rPr lang="ru-RU" sz="2299" dirty="0">
                  <a:solidFill>
                    <a:srgbClr val="737373"/>
                  </a:solidFill>
                  <a:latin typeface="DM Sans"/>
                </a:rPr>
                <a:t>Все задачи выполнены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792200" y="3521998"/>
            <a:ext cx="2904146" cy="3051208"/>
            <a:chOff x="0" y="-190500"/>
            <a:chExt cx="3872195" cy="4068277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190500"/>
              <a:ext cx="2656918" cy="2214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3999"/>
                </a:lnSpc>
              </a:pPr>
              <a:r>
                <a:rPr lang="en-US" sz="9999" spc="499">
                  <a:solidFill>
                    <a:srgbClr val="737373"/>
                  </a:solidFill>
                  <a:latin typeface="DM Sans"/>
                </a:rPr>
                <a:t>03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975908"/>
              <a:ext cx="3872195" cy="5174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ru-RU" sz="2300" spc="-46" dirty="0">
                  <a:solidFill>
                    <a:srgbClr val="000000"/>
                  </a:solidFill>
                  <a:latin typeface="DM Sans Bold"/>
                </a:rPr>
                <a:t>Цель</a:t>
              </a:r>
              <a:endParaRPr lang="en-US" sz="2300" spc="-46" dirty="0">
                <a:solidFill>
                  <a:srgbClr val="000000"/>
                </a:solidFill>
                <a:latin typeface="DM Sans Bold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663512"/>
              <a:ext cx="3872195" cy="12142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79"/>
                </a:lnSpc>
              </a:pPr>
              <a:r>
                <a:rPr lang="ru-RU" sz="2299" dirty="0">
                  <a:solidFill>
                    <a:srgbClr val="737373"/>
                  </a:solidFill>
                  <a:latin typeface="DM Sans"/>
                </a:rPr>
                <a:t>Цель курсового проекта достигнута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1721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028700" y="4044950"/>
            <a:ext cx="4712543" cy="226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 spc="-400">
                <a:solidFill>
                  <a:srgbClr val="000000"/>
                </a:solidFill>
                <a:latin typeface="DM Sans Bold"/>
              </a:rPr>
              <a:t>Цель проекта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6239854" y="3071783"/>
            <a:ext cx="2904146" cy="2365087"/>
            <a:chOff x="0" y="0"/>
            <a:chExt cx="3872195" cy="3153449"/>
          </a:xfrm>
        </p:grpSpPr>
        <p:sp>
          <p:nvSpPr>
            <p:cNvPr id="6" name="TextBox 6"/>
            <p:cNvSpPr txBox="1"/>
            <p:nvPr/>
          </p:nvSpPr>
          <p:spPr>
            <a:xfrm>
              <a:off x="0" y="-190500"/>
              <a:ext cx="2656918" cy="2214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3999"/>
                </a:lnSpc>
              </a:pPr>
              <a:r>
                <a:rPr lang="en-US" sz="9999" spc="499">
                  <a:solidFill>
                    <a:srgbClr val="737373"/>
                  </a:solidFill>
                  <a:latin typeface="DM Sans"/>
                </a:rPr>
                <a:t>01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981862"/>
              <a:ext cx="3872195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Прибыль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651164"/>
              <a:ext cx="3872195" cy="5022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Извлечение прибыли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375112" y="2928908"/>
            <a:ext cx="2914085" cy="5105906"/>
            <a:chOff x="-13252" y="-190500"/>
            <a:chExt cx="3885447" cy="680787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90500"/>
              <a:ext cx="2656918" cy="2214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3999"/>
                </a:lnSpc>
              </a:pPr>
              <a:r>
                <a:rPr lang="en-US" sz="9999" spc="499">
                  <a:solidFill>
                    <a:srgbClr val="737373"/>
                  </a:solidFill>
                  <a:latin typeface="DM Sans"/>
                </a:rPr>
                <a:t>02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981862"/>
              <a:ext cx="3872195" cy="10365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Укрепиться на рынке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3252" y="2762289"/>
              <a:ext cx="3872195" cy="3855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100" dirty="0" err="1">
                  <a:solidFill>
                    <a:srgbClr val="737373"/>
                  </a:solidFill>
                  <a:latin typeface="DM Sans"/>
                </a:rPr>
                <a:t>Становление</a:t>
              </a: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 </a:t>
              </a:r>
              <a:r>
                <a:rPr lang="en-US" sz="2100" dirty="0" err="1">
                  <a:solidFill>
                    <a:srgbClr val="737373"/>
                  </a:solidFill>
                  <a:latin typeface="DM Sans"/>
                </a:rPr>
                <a:t>надежным</a:t>
              </a: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, </a:t>
              </a:r>
              <a:r>
                <a:rPr lang="en-US" sz="2100" dirty="0" err="1">
                  <a:solidFill>
                    <a:srgbClr val="737373"/>
                  </a:solidFill>
                  <a:latin typeface="DM Sans"/>
                </a:rPr>
                <a:t>добросовестным</a:t>
              </a: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 </a:t>
              </a:r>
              <a:r>
                <a:rPr lang="en-US" sz="2100" dirty="0" err="1">
                  <a:solidFill>
                    <a:srgbClr val="737373"/>
                  </a:solidFill>
                  <a:latin typeface="DM Sans"/>
                </a:rPr>
                <a:t>агентством</a:t>
              </a: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, </a:t>
              </a:r>
              <a:r>
                <a:rPr lang="en-US" sz="2100" dirty="0" err="1">
                  <a:solidFill>
                    <a:srgbClr val="737373"/>
                  </a:solidFill>
                  <a:latin typeface="DM Sans"/>
                </a:rPr>
                <a:t>оказывающим</a:t>
              </a: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 </a:t>
              </a:r>
              <a:r>
                <a:rPr lang="en-US" sz="2100" dirty="0" err="1">
                  <a:solidFill>
                    <a:srgbClr val="737373"/>
                  </a:solidFill>
                  <a:latin typeface="DM Sans"/>
                </a:rPr>
                <a:t>высококачественные</a:t>
              </a: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 </a:t>
              </a:r>
              <a:r>
                <a:rPr lang="en-US" sz="2100" dirty="0" err="1">
                  <a:solidFill>
                    <a:srgbClr val="737373"/>
                  </a:solidFill>
                  <a:latin typeface="DM Sans"/>
                </a:rPr>
                <a:t>услуги</a:t>
              </a: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4355154" y="3071783"/>
            <a:ext cx="2904146" cy="4041487"/>
            <a:chOff x="0" y="0"/>
            <a:chExt cx="3872195" cy="5388649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190500"/>
              <a:ext cx="2656918" cy="2214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3999"/>
                </a:lnSpc>
              </a:pPr>
              <a:r>
                <a:rPr lang="en-US" sz="9999" spc="499">
                  <a:solidFill>
                    <a:srgbClr val="737373"/>
                  </a:solidFill>
                  <a:latin typeface="DM Sans"/>
                </a:rPr>
                <a:t>03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975908"/>
              <a:ext cx="3872195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Расширение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651164"/>
              <a:ext cx="3872195" cy="27374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Привлечение новых клиентов и расширение территориального охвата деятельности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5640" r="5640"/>
          <a:stretch>
            <a:fillRect/>
          </a:stretch>
        </p:blipFill>
        <p:spPr>
          <a:xfrm>
            <a:off x="9559839" y="1903336"/>
            <a:ext cx="7699461" cy="43758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5526" t="377" b="377"/>
          <a:stretch>
            <a:fillRect/>
          </a:stretch>
        </p:blipFill>
        <p:spPr>
          <a:xfrm>
            <a:off x="9144000" y="1807791"/>
            <a:ext cx="8556316" cy="6760096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1028700"/>
            <a:ext cx="1572441" cy="547539"/>
            <a:chOff x="0" y="0"/>
            <a:chExt cx="2096588" cy="730051"/>
          </a:xfrm>
        </p:grpSpPr>
        <p:sp>
          <p:nvSpPr>
            <p:cNvPr id="5" name="TextBox 5"/>
            <p:cNvSpPr txBox="1"/>
            <p:nvPr/>
          </p:nvSpPr>
          <p:spPr>
            <a:xfrm>
              <a:off x="0" y="-38100"/>
              <a:ext cx="2096588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 spc="80">
                  <a:solidFill>
                    <a:srgbClr val="737373"/>
                  </a:solidFill>
                  <a:latin typeface="DM Sans Bold"/>
                </a:rPr>
                <a:t>ГОД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77840"/>
              <a:ext cx="2096588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>
                  <a:solidFill>
                    <a:srgbClr val="000000"/>
                  </a:solidFill>
                  <a:latin typeface="DM Sans"/>
                </a:rPr>
                <a:t>2022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601141" y="1000125"/>
            <a:ext cx="2754724" cy="576115"/>
            <a:chOff x="0" y="-38100"/>
            <a:chExt cx="3672966" cy="768152"/>
          </a:xfrm>
        </p:grpSpPr>
        <p:sp>
          <p:nvSpPr>
            <p:cNvPr id="8" name="TextBox 8"/>
            <p:cNvSpPr txBox="1"/>
            <p:nvPr/>
          </p:nvSpPr>
          <p:spPr>
            <a:xfrm>
              <a:off x="0" y="-38100"/>
              <a:ext cx="3672966" cy="3602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ru-RU" sz="1600" spc="80" dirty="0">
                  <a:solidFill>
                    <a:srgbClr val="737373"/>
                  </a:solidFill>
                  <a:latin typeface="DM Sans Bold"/>
                </a:rPr>
                <a:t>СТУДЕНТ</a:t>
              </a:r>
              <a:endParaRPr lang="en-US" sz="1600" spc="80" dirty="0">
                <a:solidFill>
                  <a:srgbClr val="737373"/>
                </a:solidFill>
                <a:latin typeface="DM Sans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77840"/>
              <a:ext cx="3672966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>
                  <a:solidFill>
                    <a:srgbClr val="000000"/>
                  </a:solidFill>
                  <a:latin typeface="DM Sans"/>
                </a:rPr>
                <a:t>Егоров В.В.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8158311"/>
            <a:ext cx="8115300" cy="1099989"/>
            <a:chOff x="0" y="0"/>
            <a:chExt cx="10820400" cy="146665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38100"/>
              <a:ext cx="10820400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 spc="80">
                  <a:solidFill>
                    <a:srgbClr val="737373"/>
                  </a:solidFill>
                  <a:latin typeface="DM Sans Bold"/>
                </a:rPr>
                <a:t>УКСИВТ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7840"/>
              <a:ext cx="10820400" cy="10888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 dirty="0" err="1">
                  <a:solidFill>
                    <a:srgbClr val="000000"/>
                  </a:solidFill>
                  <a:latin typeface="DM Sans"/>
                </a:rPr>
                <a:t>Министерство</a:t>
              </a:r>
              <a:r>
                <a:rPr lang="en-US" sz="1600" dirty="0">
                  <a:solidFill>
                    <a:srgbClr val="000000"/>
                  </a:solidFill>
                  <a:latin typeface="DM Sans"/>
                </a:rPr>
                <a:t> </a:t>
              </a:r>
              <a:r>
                <a:rPr lang="en-US" sz="1600" dirty="0" err="1">
                  <a:solidFill>
                    <a:srgbClr val="000000"/>
                  </a:solidFill>
                  <a:latin typeface="DM Sans"/>
                </a:rPr>
                <a:t>образования</a:t>
              </a:r>
              <a:r>
                <a:rPr lang="en-US" sz="1600" dirty="0">
                  <a:solidFill>
                    <a:srgbClr val="000000"/>
                  </a:solidFill>
                  <a:latin typeface="DM Sans"/>
                </a:rPr>
                <a:t> и </a:t>
              </a:r>
              <a:r>
                <a:rPr lang="en-US" sz="1600" dirty="0" err="1">
                  <a:solidFill>
                    <a:srgbClr val="000000"/>
                  </a:solidFill>
                  <a:latin typeface="DM Sans"/>
                </a:rPr>
                <a:t>науки</a:t>
              </a:r>
              <a:r>
                <a:rPr lang="en-US" sz="1600" dirty="0">
                  <a:solidFill>
                    <a:srgbClr val="000000"/>
                  </a:solidFill>
                  <a:latin typeface="DM Sans"/>
                </a:rPr>
                <a:t> </a:t>
              </a:r>
              <a:r>
                <a:rPr lang="en-US" sz="1600" dirty="0" err="1">
                  <a:solidFill>
                    <a:srgbClr val="000000"/>
                  </a:solidFill>
                  <a:latin typeface="DM Sans"/>
                </a:rPr>
                <a:t>Республики</a:t>
              </a:r>
              <a:r>
                <a:rPr lang="en-US" sz="1600" dirty="0">
                  <a:solidFill>
                    <a:srgbClr val="000000"/>
                  </a:solidFill>
                  <a:latin typeface="DM Sans"/>
                </a:rPr>
                <a:t> </a:t>
              </a:r>
              <a:r>
                <a:rPr lang="en-US" sz="1600" dirty="0" err="1">
                  <a:solidFill>
                    <a:srgbClr val="000000"/>
                  </a:solidFill>
                  <a:latin typeface="DM Sans"/>
                </a:rPr>
                <a:t>Башкортостан</a:t>
              </a:r>
              <a:endParaRPr lang="en-US" sz="1600" dirty="0">
                <a:solidFill>
                  <a:srgbClr val="000000"/>
                </a:solidFill>
                <a:latin typeface="DM Sans"/>
              </a:endParaRPr>
            </a:p>
            <a:p>
              <a:pPr algn="just">
                <a:lnSpc>
                  <a:spcPts val="2240"/>
                </a:lnSpc>
              </a:pPr>
              <a:r>
                <a:rPr lang="en-US" sz="1600" dirty="0" err="1">
                  <a:solidFill>
                    <a:srgbClr val="000000"/>
                  </a:solidFill>
                  <a:latin typeface="Arimo"/>
                </a:rPr>
                <a:t>Государственное</a:t>
              </a:r>
              <a:r>
                <a:rPr lang="en-US" sz="1600" dirty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1600" dirty="0" err="1">
                  <a:solidFill>
                    <a:srgbClr val="000000"/>
                  </a:solidFill>
                  <a:latin typeface="Arimo"/>
                </a:rPr>
                <a:t>бюджетное</a:t>
              </a:r>
              <a:r>
                <a:rPr lang="en-US" sz="1600" dirty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1600" dirty="0" err="1">
                  <a:solidFill>
                    <a:srgbClr val="000000"/>
                  </a:solidFill>
                  <a:latin typeface="Arimo"/>
                </a:rPr>
                <a:t>профессиональное</a:t>
              </a:r>
              <a:r>
                <a:rPr lang="en-US" sz="1600" dirty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1600" dirty="0" err="1">
                  <a:solidFill>
                    <a:srgbClr val="000000"/>
                  </a:solidFill>
                  <a:latin typeface="Arimo"/>
                </a:rPr>
                <a:t>образовательное</a:t>
              </a:r>
              <a:r>
                <a:rPr lang="en-US" sz="1600" dirty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1600" dirty="0" err="1">
                  <a:solidFill>
                    <a:srgbClr val="000000"/>
                  </a:solidFill>
                  <a:latin typeface="Arimo"/>
                </a:rPr>
                <a:t>учреждение</a:t>
              </a:r>
              <a:endParaRPr lang="en-US" sz="1600" dirty="0">
                <a:solidFill>
                  <a:srgbClr val="000000"/>
                </a:solidFill>
                <a:latin typeface="Arimo"/>
              </a:endParaRPr>
            </a:p>
            <a:p>
              <a:pPr algn="just">
                <a:lnSpc>
                  <a:spcPts val="2240"/>
                </a:lnSpc>
              </a:pPr>
              <a:r>
                <a:rPr lang="en-US" sz="1600" dirty="0" err="1">
                  <a:solidFill>
                    <a:srgbClr val="000000"/>
                  </a:solidFill>
                  <a:latin typeface="Arimo"/>
                </a:rPr>
                <a:t>Уфимский</a:t>
              </a:r>
              <a:r>
                <a:rPr lang="en-US" sz="1600" dirty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1600" dirty="0" err="1">
                  <a:solidFill>
                    <a:srgbClr val="000000"/>
                  </a:solidFill>
                  <a:latin typeface="Arimo"/>
                </a:rPr>
                <a:t>колледж</a:t>
              </a:r>
              <a:r>
                <a:rPr lang="en-US" sz="1600" dirty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1600" dirty="0" err="1">
                  <a:solidFill>
                    <a:srgbClr val="000000"/>
                  </a:solidFill>
                  <a:latin typeface="Arimo"/>
                </a:rPr>
                <a:t>статистики</a:t>
              </a:r>
              <a:r>
                <a:rPr lang="en-US" sz="1600" dirty="0">
                  <a:solidFill>
                    <a:srgbClr val="000000"/>
                  </a:solidFill>
                  <a:latin typeface="Arimo"/>
                </a:rPr>
                <a:t>, </a:t>
              </a:r>
              <a:r>
                <a:rPr lang="en-US" sz="1600" dirty="0" err="1">
                  <a:solidFill>
                    <a:srgbClr val="000000"/>
                  </a:solidFill>
                  <a:latin typeface="Arimo"/>
                </a:rPr>
                <a:t>информатики</a:t>
              </a:r>
              <a:r>
                <a:rPr lang="en-US" sz="1600" dirty="0">
                  <a:solidFill>
                    <a:srgbClr val="000000"/>
                  </a:solidFill>
                  <a:latin typeface="Arimo"/>
                </a:rPr>
                <a:t> и </a:t>
              </a:r>
              <a:r>
                <a:rPr lang="en-US" sz="1600" dirty="0" err="1">
                  <a:solidFill>
                    <a:srgbClr val="000000"/>
                  </a:solidFill>
                  <a:latin typeface="Arimo"/>
                </a:rPr>
                <a:t>вычислительной</a:t>
              </a:r>
              <a:r>
                <a:rPr lang="en-US" sz="1600" dirty="0">
                  <a:solidFill>
                    <a:srgbClr val="000000"/>
                  </a:solidFill>
                  <a:latin typeface="Arimo"/>
                </a:rPr>
                <a:t> </a:t>
              </a:r>
              <a:r>
                <a:rPr lang="en-US" sz="1600" dirty="0" err="1">
                  <a:solidFill>
                    <a:srgbClr val="000000"/>
                  </a:solidFill>
                  <a:latin typeface="Arimo"/>
                </a:rPr>
                <a:t>техники</a:t>
              </a:r>
              <a:endParaRPr lang="en-US" sz="1600" dirty="0">
                <a:solidFill>
                  <a:srgbClr val="000000"/>
                </a:solidFill>
                <a:latin typeface="Arimo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3810953"/>
            <a:ext cx="7412410" cy="2750819"/>
            <a:chOff x="0" y="114300"/>
            <a:chExt cx="9883213" cy="3667759"/>
          </a:xfrm>
        </p:grpSpPr>
        <p:sp>
          <p:nvSpPr>
            <p:cNvPr id="14" name="TextBox 14"/>
            <p:cNvSpPr txBox="1"/>
            <p:nvPr/>
          </p:nvSpPr>
          <p:spPr>
            <a:xfrm>
              <a:off x="0" y="3248025"/>
              <a:ext cx="9883213" cy="534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50"/>
                </a:lnSpc>
              </a:pPr>
              <a:r>
                <a:rPr lang="en-US" sz="2300">
                  <a:solidFill>
                    <a:srgbClr val="737373"/>
                  </a:solidFill>
                  <a:latin typeface="DM Sans"/>
                </a:rPr>
                <a:t>Агенства.нет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14300"/>
              <a:ext cx="9883213" cy="16000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60"/>
                </a:lnSpc>
              </a:pPr>
              <a:r>
                <a:rPr lang="en-US" sz="4800" spc="-240" dirty="0">
                  <a:solidFill>
                    <a:srgbClr val="000000"/>
                  </a:solidFill>
                  <a:latin typeface="DM Sans Bold"/>
                </a:rPr>
                <a:t>РАЗРАБОТКА АИС КУПЛИ-ПРОДАЖИ НЕДВИЖИМОСТИ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355865" y="1000125"/>
            <a:ext cx="2754724" cy="576115"/>
            <a:chOff x="0" y="-38100"/>
            <a:chExt cx="3672966" cy="768152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3672966" cy="3566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ru-RU" sz="1600" spc="80" dirty="0">
                  <a:solidFill>
                    <a:srgbClr val="737373"/>
                  </a:solidFill>
                  <a:latin typeface="DM Sans Bold"/>
                </a:rPr>
                <a:t>ПРЕПОДАВАТЕЛЬ</a:t>
              </a:r>
              <a:endParaRPr lang="en-US" sz="1600" spc="80" dirty="0">
                <a:solidFill>
                  <a:srgbClr val="737373"/>
                </a:solidFill>
                <a:latin typeface="DM Sans Bold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377840"/>
              <a:ext cx="3672966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>
                  <a:solidFill>
                    <a:srgbClr val="000000"/>
                  </a:solidFill>
                  <a:latin typeface="DM Sans"/>
                </a:rPr>
                <a:t>Дмитриева Е.К.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601141" y="1629567"/>
            <a:ext cx="2754724" cy="547539"/>
            <a:chOff x="0" y="0"/>
            <a:chExt cx="3672966" cy="730051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3672966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 spc="80">
                  <a:solidFill>
                    <a:srgbClr val="737373"/>
                  </a:solidFill>
                  <a:latin typeface="DM Sans Bold"/>
                </a:rPr>
                <a:t>ГРУППА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377840"/>
              <a:ext cx="3672966" cy="35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240"/>
                </a:lnSpc>
              </a:pPr>
              <a:r>
                <a:rPr lang="en-US" sz="1600">
                  <a:solidFill>
                    <a:srgbClr val="000000"/>
                  </a:solidFill>
                  <a:latin typeface="DM Sans"/>
                </a:rPr>
                <a:t>19ВЕБ-2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0287906" y="8758238"/>
            <a:ext cx="7412410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119"/>
              </a:lnSpc>
            </a:pPr>
            <a:r>
              <a:rPr lang="en-US" sz="9600" spc="-480">
                <a:solidFill>
                  <a:srgbClr val="FF66C4"/>
                </a:solidFill>
                <a:latin typeface="DM Sans Bold"/>
              </a:rPr>
              <a:t>КОНЕЦ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028700" y="4602162"/>
            <a:ext cx="4712543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 spc="-400">
                <a:solidFill>
                  <a:srgbClr val="000000"/>
                </a:solidFill>
                <a:latin typeface="DM Sans Bold"/>
              </a:rPr>
              <a:t>Задачи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6239854" y="3071783"/>
            <a:ext cx="2904146" cy="4202777"/>
            <a:chOff x="0" y="0"/>
            <a:chExt cx="3872195" cy="5603703"/>
          </a:xfrm>
        </p:grpSpPr>
        <p:sp>
          <p:nvSpPr>
            <p:cNvPr id="6" name="TextBox 6"/>
            <p:cNvSpPr txBox="1"/>
            <p:nvPr/>
          </p:nvSpPr>
          <p:spPr>
            <a:xfrm>
              <a:off x="0" y="-190500"/>
              <a:ext cx="2656918" cy="2214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3999"/>
                </a:lnSpc>
              </a:pPr>
              <a:r>
                <a:rPr lang="en-US" sz="9999" spc="499" dirty="0">
                  <a:solidFill>
                    <a:srgbClr val="737373"/>
                  </a:solidFill>
                  <a:latin typeface="DM Sans"/>
                </a:rPr>
                <a:t>01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981862"/>
              <a:ext cx="3872195" cy="10365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Услуги купли-продажи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184564"/>
              <a:ext cx="3872195" cy="24191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79"/>
                </a:lnSpc>
              </a:pPr>
              <a:r>
                <a:rPr lang="en-US" sz="2299">
                  <a:solidFill>
                    <a:srgbClr val="737373"/>
                  </a:solidFill>
                  <a:latin typeface="DM Sans"/>
                </a:rPr>
                <a:t>Предоставление услуг населению по купле-продажи с рыночным спросом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385051" y="3071783"/>
            <a:ext cx="2904146" cy="3336002"/>
            <a:chOff x="0" y="0"/>
            <a:chExt cx="3872195" cy="444800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90500"/>
              <a:ext cx="2656918" cy="2214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3999"/>
                </a:lnSpc>
              </a:pPr>
              <a:r>
                <a:rPr lang="en-US" sz="9999" spc="499">
                  <a:solidFill>
                    <a:srgbClr val="737373"/>
                  </a:solidFill>
                  <a:latin typeface="DM Sans"/>
                </a:rPr>
                <a:t>02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981862"/>
              <a:ext cx="3872195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Исследование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651164"/>
              <a:ext cx="3872195" cy="17968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79"/>
                </a:lnSpc>
              </a:pPr>
              <a:r>
                <a:rPr lang="en-US" sz="2299">
                  <a:solidFill>
                    <a:srgbClr val="737373"/>
                  </a:solidFill>
                  <a:latin typeface="DM Sans"/>
                </a:rPr>
                <a:t>Исследование предметной области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4355154" y="3071783"/>
            <a:ext cx="2904146" cy="5136227"/>
            <a:chOff x="0" y="0"/>
            <a:chExt cx="3872195" cy="6848303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190500"/>
              <a:ext cx="2656918" cy="2214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3999"/>
                </a:lnSpc>
              </a:pPr>
              <a:r>
                <a:rPr lang="en-US" sz="9999" spc="499">
                  <a:solidFill>
                    <a:srgbClr val="737373"/>
                  </a:solidFill>
                  <a:latin typeface="DM Sans"/>
                </a:rPr>
                <a:t>03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975908"/>
              <a:ext cx="3872195" cy="10365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Проектирование БД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3184564"/>
              <a:ext cx="3872195" cy="3663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79"/>
                </a:lnSpc>
              </a:pPr>
              <a:r>
                <a:rPr lang="en-US" sz="2299">
                  <a:solidFill>
                    <a:srgbClr val="737373"/>
                  </a:solidFill>
                  <a:latin typeface="DM Sans"/>
                </a:rPr>
                <a:t>Следует спроектировать базу данных, с последующей разработкой веб-страницы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2100953" y="2365041"/>
            <a:ext cx="7748458" cy="4353460"/>
            <a:chOff x="0" y="0"/>
            <a:chExt cx="10331277" cy="5804613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575" r="2575"/>
            <a:stretch>
              <a:fillRect/>
            </a:stretch>
          </p:blipFill>
          <p:spPr>
            <a:xfrm>
              <a:off x="0" y="0"/>
              <a:ext cx="10331277" cy="5804613"/>
            </a:xfrm>
            <a:prstGeom prst="rect">
              <a:avLst/>
            </a:prstGeom>
          </p:spPr>
        </p:pic>
      </p:grpSp>
      <p:sp>
        <p:nvSpPr>
          <p:cNvPr id="5" name="TextBox 5"/>
          <p:cNvSpPr txBox="1"/>
          <p:nvPr/>
        </p:nvSpPr>
        <p:spPr>
          <a:xfrm>
            <a:off x="10460563" y="3585528"/>
            <a:ext cx="6798737" cy="3192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59"/>
              </a:lnSpc>
            </a:pPr>
            <a:r>
              <a:rPr lang="en-US" sz="7599" spc="-379">
                <a:solidFill>
                  <a:srgbClr val="737373"/>
                </a:solidFill>
                <a:latin typeface="DM Sans Bold"/>
              </a:rPr>
              <a:t>Модель предметной области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4B6F3ED-5709-0180-D264-9DD7CDC1E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953" y="2365039"/>
            <a:ext cx="7748458" cy="4353461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28700" y="2164753"/>
            <a:ext cx="9431863" cy="70935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21460" y="2397457"/>
            <a:ext cx="5016945" cy="549208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144000" y="4114165"/>
            <a:ext cx="6798737" cy="2134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59"/>
              </a:lnSpc>
            </a:pPr>
            <a:r>
              <a:rPr lang="en-US" sz="7599" spc="-379">
                <a:solidFill>
                  <a:srgbClr val="737373"/>
                </a:solidFill>
                <a:latin typeface="DM Sans Bold"/>
              </a:rPr>
              <a:t>Диаграмма прецендентов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1F15780-54D6-7081-2726-D60B53189A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9" y="1409700"/>
            <a:ext cx="5166805" cy="746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28700" y="1028700"/>
            <a:ext cx="6002464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28700" y="3755764"/>
            <a:ext cx="4934233" cy="2775471"/>
            <a:chOff x="0" y="0"/>
            <a:chExt cx="1128903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2"/>
              <a:stretch>
                <a:fillRect t="-83346" b="-83346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6676884" y="3755764"/>
            <a:ext cx="4934233" cy="2775471"/>
            <a:chOff x="0" y="0"/>
            <a:chExt cx="1128903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t="-9265" b="-9265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2325067" y="3755764"/>
            <a:ext cx="4934233" cy="2775471"/>
            <a:chOff x="0" y="0"/>
            <a:chExt cx="1128903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t="-61122" b="-61122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1028700" y="6675103"/>
            <a:ext cx="493423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spc="-46">
                <a:solidFill>
                  <a:srgbClr val="000000"/>
                </a:solidFill>
                <a:latin typeface="DM Sans Bold"/>
              </a:rPr>
              <a:t>Информация о пользователях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1671173"/>
            <a:ext cx="16230600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 spc="-400">
                <a:solidFill>
                  <a:srgbClr val="000000"/>
                </a:solidFill>
                <a:latin typeface="DM Sans Bold"/>
              </a:rPr>
              <a:t>Входная информация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676884" y="6675103"/>
            <a:ext cx="493423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spc="-46">
                <a:solidFill>
                  <a:srgbClr val="000000"/>
                </a:solidFill>
                <a:latin typeface="DM Sans Bold"/>
              </a:rPr>
              <a:t>Информация о недвижимости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325067" y="6675103"/>
            <a:ext cx="493423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spc="-46">
                <a:solidFill>
                  <a:srgbClr val="000000"/>
                </a:solidFill>
                <a:latin typeface="DM Sans Bold"/>
              </a:rPr>
              <a:t>Информация о продавце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028700" y="1671173"/>
            <a:ext cx="16230600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000" spc="-400" dirty="0" err="1">
                <a:solidFill>
                  <a:srgbClr val="000000"/>
                </a:solidFill>
                <a:latin typeface="DM Sans Bold"/>
              </a:rPr>
              <a:t>Выходная</a:t>
            </a:r>
            <a:r>
              <a:rPr lang="en-US" sz="8000" spc="-400" dirty="0">
                <a:solidFill>
                  <a:srgbClr val="000000"/>
                </a:solidFill>
                <a:latin typeface="DM Sans Bold"/>
              </a:rPr>
              <a:t> </a:t>
            </a:r>
            <a:r>
              <a:rPr lang="en-US" sz="8000" spc="-400" dirty="0" err="1">
                <a:solidFill>
                  <a:srgbClr val="000000"/>
                </a:solidFill>
                <a:latin typeface="DM Sans Bold"/>
              </a:rPr>
              <a:t>информация</a:t>
            </a:r>
            <a:endParaRPr lang="en-US" sz="8000" spc="-400" dirty="0">
              <a:solidFill>
                <a:srgbClr val="000000"/>
              </a:solidFill>
              <a:latin typeface="DM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280271" y="8953500"/>
            <a:ext cx="5727457" cy="653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355"/>
              </a:lnSpc>
            </a:pPr>
            <a:r>
              <a:rPr lang="en-US" sz="3825" spc="-76" dirty="0" err="1">
                <a:solidFill>
                  <a:srgbClr val="000000"/>
                </a:solidFill>
                <a:latin typeface="DM Sans Bold"/>
              </a:rPr>
              <a:t>Документ</a:t>
            </a:r>
            <a:r>
              <a:rPr lang="en-US" sz="3825" spc="-76" dirty="0">
                <a:solidFill>
                  <a:srgbClr val="000000"/>
                </a:solidFill>
                <a:latin typeface="DM Sans Bold"/>
              </a:rPr>
              <a:t> </a:t>
            </a:r>
            <a:r>
              <a:rPr lang="en-US" sz="3825" spc="-76" dirty="0" err="1">
                <a:solidFill>
                  <a:srgbClr val="000000"/>
                </a:solidFill>
                <a:latin typeface="DM Sans Bold"/>
              </a:rPr>
              <a:t>купли</a:t>
            </a:r>
            <a:r>
              <a:rPr lang="en-US" sz="3825" spc="-76" dirty="0">
                <a:solidFill>
                  <a:srgbClr val="000000"/>
                </a:solidFill>
                <a:latin typeface="DM Sans Bold"/>
              </a:rPr>
              <a:t>/</a:t>
            </a:r>
            <a:r>
              <a:rPr lang="en-US" sz="3825" spc="-76" dirty="0" err="1">
                <a:solidFill>
                  <a:srgbClr val="000000"/>
                </a:solidFill>
                <a:latin typeface="DM Sans Bold"/>
              </a:rPr>
              <a:t>продажи</a:t>
            </a:r>
            <a:endParaRPr lang="en-US" sz="3825" spc="-76" dirty="0">
              <a:solidFill>
                <a:srgbClr val="000000"/>
              </a:solidFill>
              <a:latin typeface="DM Sans Bold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893B02-40AA-9B18-617A-9259859B8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671" y="2797663"/>
            <a:ext cx="8470658" cy="60492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028700" y="1671173"/>
            <a:ext cx="16230600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000" spc="-400">
                <a:solidFill>
                  <a:srgbClr val="000000"/>
                </a:solidFill>
                <a:latin typeface="DM Sans Bold"/>
              </a:rPr>
              <a:t>Схема отношений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7C57C2F-4A3F-E27A-5CA2-3FC07D651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836" y="3086100"/>
            <a:ext cx="5414328" cy="6245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28700" y="4793372"/>
            <a:ext cx="4934233" cy="2775471"/>
            <a:chOff x="0" y="0"/>
            <a:chExt cx="1128903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2"/>
              <a:stretch>
                <a:fillRect t="-4" b="-4"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6676884" y="4793372"/>
            <a:ext cx="4934233" cy="2775471"/>
            <a:chOff x="0" y="0"/>
            <a:chExt cx="1128903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t="-9265" b="-9265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7712711"/>
            <a:ext cx="493423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spc="-46">
                <a:solidFill>
                  <a:srgbClr val="000000"/>
                </a:solidFill>
                <a:latin typeface="DM Sans Bold"/>
              </a:rPr>
              <a:t>Серверное приложение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095375"/>
            <a:ext cx="16230600" cy="337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 spc="-400">
                <a:solidFill>
                  <a:srgbClr val="000000"/>
                </a:solidFill>
                <a:latin typeface="DM Sans Bold"/>
              </a:rPr>
              <a:t>Выбор языка программирования и базы данных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76884" y="7712711"/>
            <a:ext cx="493423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spc="-46">
                <a:solidFill>
                  <a:srgbClr val="000000"/>
                </a:solidFill>
                <a:latin typeface="DM Sans Bold"/>
              </a:rPr>
              <a:t>Клиентское приложение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334</Words>
  <Application>Microsoft Office PowerPoint</Application>
  <PresentationFormat>Произвольный</PresentationFormat>
  <Paragraphs>113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DM Sans</vt:lpstr>
      <vt:lpstr>Arial</vt:lpstr>
      <vt:lpstr>DM Sans Bold</vt:lpstr>
      <vt:lpstr>Calibri</vt:lpstr>
      <vt:lpstr>Arimo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АВТОМАТИЗАЦИЯ УЧЕТА ДВИЖЕНИЯ КОМПЬЮТЕРОВ В УЧЕБНОМ ЗАВЕДЕНИИ</dc:title>
  <cp:lastModifiedBy>mobyonwindows</cp:lastModifiedBy>
  <cp:revision>8</cp:revision>
  <dcterms:created xsi:type="dcterms:W3CDTF">2006-08-16T00:00:00Z</dcterms:created>
  <dcterms:modified xsi:type="dcterms:W3CDTF">2022-06-23T04:52:32Z</dcterms:modified>
  <dc:identifier>DAE-mIp3p1o</dc:identifier>
</cp:coreProperties>
</file>

<file path=docProps/thumbnail.jpeg>
</file>